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Roboto"/>
      <p:regular r:id="rId41"/>
      <p:bold r:id="rId42"/>
      <p:italic r:id="rId43"/>
      <p:boldItalic r:id="rId44"/>
    </p:embeddedFont>
    <p:embeddedFont>
      <p:font typeface="Karla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font" Target="fonts/Roboto-bold.fntdata"/><Relationship Id="rId41" Type="http://schemas.openxmlformats.org/officeDocument/2006/relationships/font" Target="fonts/Roboto-regular.fntdata"/><Relationship Id="rId22" Type="http://schemas.openxmlformats.org/officeDocument/2006/relationships/slide" Target="slides/slide17.xml"/><Relationship Id="rId44" Type="http://schemas.openxmlformats.org/officeDocument/2006/relationships/font" Target="fonts/Roboto-boldItalic.fntdata"/><Relationship Id="rId21" Type="http://schemas.openxmlformats.org/officeDocument/2006/relationships/slide" Target="slides/slide16.xml"/><Relationship Id="rId43" Type="http://schemas.openxmlformats.org/officeDocument/2006/relationships/font" Target="fonts/Roboto-italic.fntdata"/><Relationship Id="rId24" Type="http://schemas.openxmlformats.org/officeDocument/2006/relationships/slide" Target="slides/slide19.xml"/><Relationship Id="rId46" Type="http://schemas.openxmlformats.org/officeDocument/2006/relationships/font" Target="fonts/Karla-bold.fntdata"/><Relationship Id="rId23" Type="http://schemas.openxmlformats.org/officeDocument/2006/relationships/slide" Target="slides/slide18.xml"/><Relationship Id="rId45" Type="http://schemas.openxmlformats.org/officeDocument/2006/relationships/font" Target="fonts/Karla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8" Type="http://schemas.openxmlformats.org/officeDocument/2006/relationships/font" Target="fonts/Karla-boldItalic.fntdata"/><Relationship Id="rId25" Type="http://schemas.openxmlformats.org/officeDocument/2006/relationships/slide" Target="slides/slide20.xml"/><Relationship Id="rId47" Type="http://schemas.openxmlformats.org/officeDocument/2006/relationships/font" Target="fonts/Karla-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jpg>
</file>

<file path=ppt/media/image5.jp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87abb10ce_0_3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87abb10ce_0_3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582e97833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582e97833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487abb10ce_2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487abb10ce_2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87abb10ce_2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87abb10ce_2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87abb10ce_2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87abb10ce_2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87abb10ce_2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87abb10ce_2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82e978335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82e978335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82e97833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82e97833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9241e3555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9241e3555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9241e3555_0_3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9241e3555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9241e3555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9241e3555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487abb10c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487abb10c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82e978335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82e978335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582e978335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582e978335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82e978335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82e978335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9241e3555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9241e3555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82e978335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82e978335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582e978335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582e978335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9241e355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59241e355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582e978335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582e978335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82e978335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82e978335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59241e355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59241e355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487abb10ce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487abb10ce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582e978335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582e978335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82e978335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82e978335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582e978335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582e978335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59241e355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59241e355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487abb10ce_2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487abb10ce_2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582e978335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582e978335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487abb10ce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487abb10ce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87abb10ce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87abb10ce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82e9783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582e9783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87abb10ce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87abb10ce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87abb10ce_2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87abb10ce_2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82e97833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82e97833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accen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gif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://drive.google.com/file/d/1leYaqyamfDCoeGt8v00bNlyD4I3crUCz/view" TargetMode="External"/><Relationship Id="rId4" Type="http://schemas.openxmlformats.org/officeDocument/2006/relationships/image" Target="../media/image1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551625" y="21049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Learning Complex Behaviours and Keepaway in Robocup 3D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551625" y="322638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~ </a:t>
            </a:r>
            <a:r>
              <a:rPr i="1" lang="en"/>
              <a:t>Nilesh Gupta</a:t>
            </a:r>
            <a:endParaRPr i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Kick Optimization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2" name="Google Shape;132;p2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Kick Engine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Karla"/>
                <a:ea typeface="Karla"/>
                <a:cs typeface="Karla"/>
                <a:sym typeface="Karla"/>
              </a:rPr>
              <a:t>For playing keepaway, a </a:t>
            </a:r>
            <a:r>
              <a:rPr b="1" lang="en" sz="1800">
                <a:latin typeface="Karla"/>
                <a:ea typeface="Karla"/>
                <a:cs typeface="Karla"/>
                <a:sym typeface="Karla"/>
              </a:rPr>
              <a:t>robust</a:t>
            </a:r>
            <a:r>
              <a:rPr lang="en" sz="1800">
                <a:latin typeface="Karla"/>
                <a:ea typeface="Karla"/>
                <a:cs typeface="Karla"/>
                <a:sym typeface="Karla"/>
              </a:rPr>
              <a:t>, </a:t>
            </a:r>
            <a:r>
              <a:rPr b="1" lang="en" sz="1800">
                <a:latin typeface="Karla"/>
                <a:ea typeface="Karla"/>
                <a:cs typeface="Karla"/>
                <a:sym typeface="Karla"/>
              </a:rPr>
              <a:t>precise</a:t>
            </a:r>
            <a:r>
              <a:rPr lang="en" sz="1800">
                <a:latin typeface="Karla"/>
                <a:ea typeface="Karla"/>
                <a:cs typeface="Karla"/>
                <a:sym typeface="Karla"/>
              </a:rPr>
              <a:t> and </a:t>
            </a:r>
            <a:r>
              <a:rPr b="1" lang="en" sz="1800">
                <a:latin typeface="Karla"/>
                <a:ea typeface="Karla"/>
                <a:cs typeface="Karla"/>
                <a:sym typeface="Karla"/>
              </a:rPr>
              <a:t>mid-range</a:t>
            </a:r>
            <a:r>
              <a:rPr lang="en" sz="1800">
                <a:latin typeface="Karla"/>
                <a:ea typeface="Karla"/>
                <a:cs typeface="Karla"/>
                <a:sym typeface="Karla"/>
              </a:rPr>
              <a:t> (since keepaway is played within a confined boundary) kick is required. </a:t>
            </a:r>
            <a:endParaRPr sz="1800"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Karla"/>
                <a:ea typeface="Karla"/>
                <a:cs typeface="Karla"/>
                <a:sym typeface="Karla"/>
              </a:rPr>
              <a:t>UT’s kick need to be optimized</a:t>
            </a:r>
            <a:endParaRPr sz="1800"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9" name="Google Shape;139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2549" y="603750"/>
            <a:ext cx="4711001" cy="409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Kick Optimization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Karla"/>
                <a:ea typeface="Karla"/>
                <a:cs typeface="Karla"/>
                <a:sym typeface="Karla"/>
              </a:rPr>
              <a:t>We optimize IK kick with respect to the </a:t>
            </a:r>
            <a:r>
              <a:rPr b="1" lang="en" sz="1800">
                <a:latin typeface="Karla"/>
                <a:ea typeface="Karla"/>
                <a:cs typeface="Karla"/>
                <a:sym typeface="Karla"/>
              </a:rPr>
              <a:t>control points</a:t>
            </a:r>
            <a:r>
              <a:rPr lang="en" sz="1800">
                <a:latin typeface="Karla"/>
                <a:ea typeface="Karla"/>
                <a:cs typeface="Karla"/>
                <a:sym typeface="Karla"/>
              </a:rPr>
              <a:t> of kick trajectory</a:t>
            </a:r>
            <a:endParaRPr sz="1800"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Karla"/>
                <a:ea typeface="Karla"/>
                <a:cs typeface="Karla"/>
                <a:sym typeface="Karla"/>
              </a:rPr>
              <a:t>Used </a:t>
            </a:r>
            <a:r>
              <a:rPr b="1" lang="en" sz="1800">
                <a:latin typeface="Karla"/>
                <a:ea typeface="Karla"/>
                <a:cs typeface="Karla"/>
                <a:sym typeface="Karla"/>
              </a:rPr>
              <a:t>CMA-ES</a:t>
            </a:r>
            <a:r>
              <a:rPr lang="en" sz="1800">
                <a:latin typeface="Karla"/>
                <a:ea typeface="Karla"/>
                <a:cs typeface="Karla"/>
                <a:sym typeface="Karla"/>
              </a:rPr>
              <a:t> for optimization</a:t>
            </a:r>
            <a:endParaRPr sz="1800"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Karla"/>
                <a:ea typeface="Karla"/>
                <a:cs typeface="Karla"/>
                <a:sym typeface="Karla"/>
              </a:rPr>
              <a:t>candidate parameter is evaluated over 12 episodes</a:t>
            </a:r>
            <a:endParaRPr sz="18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7" name="Google Shape;147;p2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p24"/>
          <p:cNvSpPr/>
          <p:nvPr/>
        </p:nvSpPr>
        <p:spPr>
          <a:xfrm>
            <a:off x="4169125" y="919138"/>
            <a:ext cx="1035600" cy="1035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4"/>
          <p:cNvSpPr/>
          <p:nvPr/>
        </p:nvSpPr>
        <p:spPr>
          <a:xfrm>
            <a:off x="4168875" y="3188763"/>
            <a:ext cx="1035600" cy="1035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4"/>
          <p:cNvSpPr/>
          <p:nvPr/>
        </p:nvSpPr>
        <p:spPr>
          <a:xfrm>
            <a:off x="7269325" y="3188763"/>
            <a:ext cx="1035600" cy="1035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4"/>
          <p:cNvSpPr/>
          <p:nvPr/>
        </p:nvSpPr>
        <p:spPr>
          <a:xfrm>
            <a:off x="7269325" y="919138"/>
            <a:ext cx="1035600" cy="1035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4"/>
          <p:cNvSpPr txBox="1"/>
          <p:nvPr/>
        </p:nvSpPr>
        <p:spPr>
          <a:xfrm>
            <a:off x="4307200" y="1183813"/>
            <a:ext cx="771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Agent Born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3" name="Google Shape;153;p24"/>
          <p:cNvSpPr txBox="1"/>
          <p:nvPr/>
        </p:nvSpPr>
        <p:spPr>
          <a:xfrm>
            <a:off x="7269325" y="1194088"/>
            <a:ext cx="10356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Execute Kick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4" name="Google Shape;154;p24"/>
          <p:cNvSpPr txBox="1"/>
          <p:nvPr/>
        </p:nvSpPr>
        <p:spPr>
          <a:xfrm>
            <a:off x="7401625" y="3391988"/>
            <a:ext cx="771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Ball Stops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5" name="Google Shape;155;p24"/>
          <p:cNvSpPr txBox="1"/>
          <p:nvPr/>
        </p:nvSpPr>
        <p:spPr>
          <a:xfrm>
            <a:off x="4168875" y="3391988"/>
            <a:ext cx="10356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Update Fitness</a:t>
            </a:r>
            <a:endParaRPr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6" name="Google Shape;156;p24"/>
          <p:cNvSpPr/>
          <p:nvPr/>
        </p:nvSpPr>
        <p:spPr>
          <a:xfrm>
            <a:off x="5454175" y="1280938"/>
            <a:ext cx="1565700" cy="312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4"/>
          <p:cNvSpPr/>
          <p:nvPr/>
        </p:nvSpPr>
        <p:spPr>
          <a:xfrm>
            <a:off x="7633225" y="2159700"/>
            <a:ext cx="307800" cy="8241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4"/>
          <p:cNvSpPr/>
          <p:nvPr/>
        </p:nvSpPr>
        <p:spPr>
          <a:xfrm>
            <a:off x="5454050" y="3478838"/>
            <a:ext cx="1565700" cy="3120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Fitness Function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471900" y="1919075"/>
            <a:ext cx="867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5" name="Google Shape;165;p2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775" y="1975730"/>
            <a:ext cx="8836299" cy="25968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272103" y="161835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latin typeface="Karla"/>
                <a:ea typeface="Karla"/>
                <a:cs typeface="Karla"/>
                <a:sym typeface="Karla"/>
              </a:rPr>
              <a:t>Learning Curve</a:t>
            </a:r>
            <a:endParaRPr b="1" sz="32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2" name="Google Shape;172;p2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3" name="Google Shape;17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7825" y="474087"/>
            <a:ext cx="5593774" cy="419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Learning to Get Possession of Ball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9" name="Google Shape;179;p2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Getting Possession of Ball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5" name="Google Shape;185;p2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6" name="Google Shape;186;p2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Not easy! Different actions suitable for different scenarios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We define following 4 primitive actions to choose from :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Karla"/>
              <a:buChar char="○"/>
            </a:pP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INTERCEPT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: move(intercept point), where intercept point is defined as the point perpendicular to ball’s trajectory from agent’s position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Karla"/>
              <a:buChar char="○"/>
            </a:pP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GO TO FINISH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: move(ballfinish), where ballfinish is ball’s finish position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Karla"/>
              <a:buChar char="○"/>
            </a:pP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POSITION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: try to position around the ball to prepare for the kick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Karla"/>
              <a:buChar char="○"/>
            </a:pP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HOLD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: remain still at current location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Need to learn which action to choose based on current world state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Getting Possession of Ball</a:t>
            </a:r>
            <a:endParaRPr b="1" sz="24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2" name="Google Shape;192;p2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3" name="Google Shape;19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4925" y="1559775"/>
            <a:ext cx="3257550" cy="313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0625" y="1559775"/>
            <a:ext cx="3257550" cy="313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9"/>
          <p:cNvSpPr txBox="1"/>
          <p:nvPr/>
        </p:nvSpPr>
        <p:spPr>
          <a:xfrm>
            <a:off x="1702500" y="1024125"/>
            <a:ext cx="17424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Better To Intercept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6" name="Google Shape;196;p29"/>
          <p:cNvSpPr txBox="1"/>
          <p:nvPr/>
        </p:nvSpPr>
        <p:spPr>
          <a:xfrm>
            <a:off x="5428950" y="1024125"/>
            <a:ext cx="2040900" cy="4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Better To Go to Finish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Getting Possession of Ball</a:t>
            </a:r>
            <a:endParaRPr b="1" sz="24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2" name="Google Shape;202;p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3" name="Google Shape;20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1248950"/>
            <a:ext cx="5715000" cy="320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Complex Behaviour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09" name="Google Shape;209;p3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0" name="Google Shape;210;p3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Any behaviour which requires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combination of primitive actions based on world state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to achieve the goal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We represent a complex behaviour as a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state machine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whose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transitions are governed by the world state</a:t>
            </a:r>
            <a:endParaRPr b="1"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ComplexBehaviour : (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invoke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abort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getSkill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action_map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state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nextstate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)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KeepAway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latin typeface="Karla"/>
                <a:ea typeface="Karla"/>
                <a:cs typeface="Karla"/>
                <a:sym typeface="Karla"/>
              </a:rPr>
              <a:t>“</a:t>
            </a:r>
            <a:r>
              <a:rPr b="1" lang="en" sz="1800">
                <a:latin typeface="Karla"/>
                <a:ea typeface="Karla"/>
                <a:cs typeface="Karla"/>
                <a:sym typeface="Karla"/>
              </a:rPr>
              <a:t>Keepers</a:t>
            </a:r>
            <a:r>
              <a:rPr lang="en" sz="1800">
                <a:latin typeface="Karla"/>
                <a:ea typeface="Karla"/>
                <a:cs typeface="Karla"/>
                <a:sym typeface="Karla"/>
              </a:rPr>
              <a:t>”, tries to keep control of the ball for as long as possible despite the efforts of “</a:t>
            </a:r>
            <a:r>
              <a:rPr b="1" lang="en" sz="1800">
                <a:latin typeface="Karla"/>
                <a:ea typeface="Karla"/>
                <a:cs typeface="Karla"/>
                <a:sym typeface="Karla"/>
              </a:rPr>
              <a:t>Takers</a:t>
            </a:r>
            <a:r>
              <a:rPr lang="en" sz="1800">
                <a:latin typeface="Karla"/>
                <a:ea typeface="Karla"/>
                <a:cs typeface="Karla"/>
                <a:sym typeface="Karla"/>
              </a:rPr>
              <a:t>”.</a:t>
            </a:r>
            <a:endParaRPr sz="1800"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6125" y="838200"/>
            <a:ext cx="3390900" cy="34671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Control by ANNs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Karla"/>
                <a:ea typeface="Karla"/>
                <a:cs typeface="Karla"/>
                <a:sym typeface="Karla"/>
              </a:rPr>
              <a:t>state transitions define the control of a complex behaviour</a:t>
            </a:r>
            <a:endParaRPr sz="1800"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Karla"/>
                <a:ea typeface="Karla"/>
                <a:cs typeface="Karla"/>
                <a:sym typeface="Karla"/>
              </a:rPr>
              <a:t>state transitions can be defined using an ANN</a:t>
            </a:r>
            <a:endParaRPr sz="18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7" name="Google Shape;217;p3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8" name="Google Shape;21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8875" y="1418100"/>
            <a:ext cx="5805124" cy="230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Optimising Control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24" name="Google Shape;224;p3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25" name="Google Shape;225;p3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We can optimise ANN to suit our goal but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no well defined loss function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, too much variance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Can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define a reward function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as how well a particular candidate did on the task, evaluate over few episodes (~20) to reduce variance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We try to optimise the ANN using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Neuro Evolution of Augmenting Topologies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(NEAT)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NEAT is a genetic algorithm for the generation of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evolving artificial neural networks</a:t>
            </a:r>
            <a:endParaRPr b="1"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Initialising NEAT with good candidates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1" name="Google Shape;231;p3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2" name="Google Shape;232;p3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3D simulations are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computationally expensive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, need to be sample efficient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Start NEAT with good seed to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minimize the training time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and motivate the optimisation towards the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candidates that we expect to be good</a:t>
            </a:r>
            <a:endParaRPr b="1"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Imitate a human behaviour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of state transitions to generate good seed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Results on Keepaway</a:t>
            </a:r>
            <a:endParaRPr b="1" sz="24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8" name="Google Shape;238;p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9" name="Google Shape;23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500" y="1303525"/>
            <a:ext cx="5715000" cy="320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3 vs 2 </a:t>
            </a:r>
            <a:r>
              <a:rPr b="1" lang="en">
                <a:latin typeface="Karla"/>
                <a:ea typeface="Karla"/>
                <a:cs typeface="Karla"/>
                <a:sym typeface="Karla"/>
              </a:rPr>
              <a:t>Keepaway : </a:t>
            </a:r>
            <a:r>
              <a:rPr b="1" lang="en">
                <a:latin typeface="Karla"/>
                <a:ea typeface="Karla"/>
                <a:cs typeface="Karla"/>
                <a:sym typeface="Karla"/>
              </a:rPr>
              <a:t>High-level decision policy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5" name="Google Shape;245;p3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Keepers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1" name="Google Shape;251;p3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2" name="Google Shape;252;p3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At any instant each keeper takes a role, named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K1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K2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and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K3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.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K1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: keeper closest to </a:t>
            </a:r>
            <a:r>
              <a:rPr i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ballfinish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K1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decides role of other players, let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K1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selects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as its kick target</a:t>
            </a:r>
            <a:r>
              <a:rPr i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endParaRPr i="1"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K2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: keeper closest to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, tries to move to position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</a:t>
            </a:r>
            <a:endParaRPr b="1" i="1"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K3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: remaining keeper, tries to go to its home position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Keepers</a:t>
            </a:r>
            <a:endParaRPr b="1" sz="24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8" name="Google Shape;258;p3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9" name="Google Shape;25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788" y="850000"/>
            <a:ext cx="4703525" cy="406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K1 Keeper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5" name="Google Shape;265;p3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66" name="Google Shape;266;p3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K1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evaluates the best target position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and tries to get possession of the ball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If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K1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has ball’s possession and takers are far away, holds the ball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Else attempts to kick at target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</a:t>
            </a:r>
            <a:endParaRPr b="1"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So, essentially the choices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K1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can learn are the choices of target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based on the state of keepaway 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We hope to learn better choices of target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to yield long episodes of keepaway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Takers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2" name="Google Shape;272;p4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3" name="Google Shape;273;p4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Takers strategy is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fixed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and they don’t try to learn or improve their strategy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GREEDY+RANDOM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: the taker closest to the ball’s position greedily moves towards the ball 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The other taker randomly selects a keeper other than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K1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and follows this randomly selected keeper. 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To avoid thrashing, the random selection of the keeper to follow is only done when a pass is made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Karla"/>
                <a:ea typeface="Karla"/>
                <a:cs typeface="Karla"/>
                <a:sym typeface="Karla"/>
              </a:rPr>
              <a:t>Takers</a:t>
            </a:r>
            <a:endParaRPr b="1" sz="24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9" name="Google Shape;279;p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80" name="Google Shape;28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0601" y="900475"/>
            <a:ext cx="4581876" cy="395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Challenges in Keepaway 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Large and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continuous state space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, “curse of dimensionality”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Hidden state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, agent has only a partial world view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N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oisy sensors and actuators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, do not perceive the world exactly as it is, nor can they affect the world exactly as intended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Asynchronous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, perception and action cycle different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Distributed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and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multi-agent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domain with teammates and adversaries 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Mapping Keepaway onto NEAT optimisation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86" name="Google Shape;286;p4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87" name="Google Shape;287;p4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Select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targets from continuous domain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, not feasible or desirable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Select target from a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finite set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S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of points spread out across the field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Action space very large for RL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methods to gather enough sample to learn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learn a function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cost(F) 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which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scores each point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in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S 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based on features from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F</a:t>
            </a:r>
            <a:endParaRPr b="1"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Snapshot of Keepaway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93" name="Google Shape;293;p4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94" name="Google Shape;294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4675" y="1123375"/>
            <a:ext cx="6353751" cy="357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Learning Evaluation Function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0" name="Google Shape;300;p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1" name="Google Shape;301;p4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Represent the evaluation function as a neural network that computes a real value for a target location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p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∈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S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given input features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Use NEAT to learn the neural network behind the evaluation function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434343"/>
              </a:buClr>
              <a:buSzPts val="1800"/>
              <a:buFont typeface="Karla"/>
              <a:buChar char="●"/>
            </a:pP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A particular candidate f is evaluated on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20 episodes of keepaway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and the reward for each episode is </a:t>
            </a:r>
            <a:r>
              <a:rPr b="1"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number of passes</a:t>
            </a:r>
            <a:r>
              <a:rPr lang="en">
                <a:solidFill>
                  <a:srgbClr val="434343"/>
                </a:solidFill>
                <a:latin typeface="Karla"/>
                <a:ea typeface="Karla"/>
                <a:cs typeface="Karla"/>
                <a:sym typeface="Karla"/>
              </a:rPr>
              <a:t> made in that episode</a:t>
            </a:r>
            <a:endParaRPr>
              <a:solidFill>
                <a:srgbClr val="43434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Results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07" name="Google Shape;307;p4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  <a:latin typeface="Karla"/>
                <a:ea typeface="Karla"/>
                <a:cs typeface="Karla"/>
                <a:sym typeface="Karla"/>
              </a:rPr>
              <a:t>‹#›</a:t>
            </a:fld>
            <a:endParaRPr>
              <a:solidFill>
                <a:schemeClr val="lt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308" name="Google Shape;30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900" y="2168053"/>
            <a:ext cx="8222100" cy="16673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6"/>
          <p:cNvSpPr txBox="1"/>
          <p:nvPr>
            <p:ph type="title"/>
          </p:nvPr>
        </p:nvSpPr>
        <p:spPr>
          <a:xfrm>
            <a:off x="226078" y="161835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latin typeface="Karla"/>
                <a:ea typeface="Karla"/>
                <a:cs typeface="Karla"/>
                <a:sym typeface="Karla"/>
              </a:rPr>
              <a:t>Demo</a:t>
            </a:r>
            <a:endParaRPr b="1" sz="72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14" name="Google Shape;314;p4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315" name="Google Shape;315;p46" title="better_than_hand_coded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1550" y="8572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latin typeface="Karla"/>
                <a:ea typeface="Karla"/>
                <a:cs typeface="Karla"/>
                <a:sym typeface="Karla"/>
              </a:rPr>
              <a:t>Thank You!</a:t>
            </a:r>
            <a:endParaRPr b="1" sz="720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21" name="Google Shape;321;p4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Keepaway in 2D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Paper by P. Stone and R. Sutton describes the 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learning of higher-level decisions in 2D keepaway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Modelled keepaway as an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SMDP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, keepers learn independently, takers strategy fixed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Used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Sarsa(λ)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with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linear tile-coding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function approximation and variable λ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3D Robocup </a:t>
            </a:r>
            <a:r>
              <a:rPr b="1" lang="en">
                <a:latin typeface="Karla"/>
                <a:ea typeface="Karla"/>
                <a:cs typeface="Karla"/>
                <a:sym typeface="Karla"/>
              </a:rPr>
              <a:t>Domain Description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Each robot has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22 degrees of freedom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: six in each leg, four in each arm, and two in the neck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Agent is equipped with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joint perceptors and effectors</a:t>
            </a:r>
            <a:endParaRPr b="1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Noisy visual information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about the environment is given to an agent every third simulation cycle (60 ms)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Agents can communicate with each other every other simulation cycle (40 ms)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7" name="Google Shape;97;p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Additional Challenges in 3D Robocup</a:t>
            </a:r>
            <a:endParaRPr/>
          </a:p>
        </p:txBody>
      </p:sp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550" y="1785313"/>
            <a:ext cx="7010901" cy="319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Additional Challenges in 3D Robocup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2D robocup provides convenient primitive action such as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turn(angle)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dash(power)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, or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kick(power, angle)</a:t>
            </a:r>
            <a:endParaRPr b="1"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Primitives in 3D robocup include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apply specified amount of torque on specified hinge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.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To achieve a dash or kick, the agent has to figure out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correct sequence of torque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values to apply across all it’s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22 hinges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over different timesteps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2" name="Google Shape;112;p1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UT Austin’s 2011 Base Code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Luckily we didn’t had to start from scratch!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Omnidirectional walk engine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based on a double inverted pendulum model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 couple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basic skills for kicking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, one of which uses inverse kinematics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Particle filter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for localization and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Kalman filter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for tracking objects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All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necessary parsing code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for sending/receiving messages from/to the server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9" name="Google Shape;119;p2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Karla"/>
                <a:ea typeface="Karla"/>
                <a:cs typeface="Karla"/>
                <a:sym typeface="Karla"/>
              </a:rPr>
              <a:t>How to get keepaway working in 3D domain</a:t>
            </a:r>
            <a:endParaRPr b="1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Optimise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existing </a:t>
            </a: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basic skills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as per keepaway requirements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Learn complex behaviours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such as getting possession of the ball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800"/>
              <a:buFont typeface="Karla"/>
              <a:buChar char="●"/>
            </a:pPr>
            <a:r>
              <a:rPr b="1"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Learn high level decision making policy</a:t>
            </a:r>
            <a:r>
              <a:rPr lang="en">
                <a:solidFill>
                  <a:schemeClr val="dk2"/>
                </a:solidFill>
                <a:latin typeface="Karla"/>
                <a:ea typeface="Karla"/>
                <a:cs typeface="Karla"/>
                <a:sym typeface="Karla"/>
              </a:rPr>
              <a:t> for keepers</a:t>
            </a:r>
            <a:endParaRPr>
              <a:solidFill>
                <a:schemeClr val="dk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